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b8b4c853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b8b4c853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a798b5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a798b5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482841b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6482841b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482841b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482841b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482841b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482841b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482841b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482841b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482841b7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482841b7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482841b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6482841b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482841b7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482841b7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4ad9260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4ad926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b8b4c85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b8b4c85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4ef0e0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4ef0e0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a798b5c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a798b5c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4ef0e04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4ef0e04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4ef0e04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4ef0e04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4ef0e04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4ef0e04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4ef0e04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4ef0e04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4ef0e0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4ef0e0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82841b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482841b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11a66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d11a66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d11a66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d11a66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82841b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482841b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82841b7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82841b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82841b7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82841b7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8b4c853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8b4c85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a05a57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a05a57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b8b4c853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b8b4c853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ad926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ad926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b4c853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8b4c853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a4a5b3f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a4a5b3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dec76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4dec76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dec76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dec76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dec76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4dec76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dec767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dec767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4dec76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4dec76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4ad926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4ad926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4ad926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4ad926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648284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648284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82841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82841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8b4c853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8b4c853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82841b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82841b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8b4c853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8b4c853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8b4c853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8b4c853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482841b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482841b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82841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82841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82841b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82841b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50860c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50860c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50860c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50860c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a798b5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ca798b5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82841b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82841b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482841b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482841b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0860c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50860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50860c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50860c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82841b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482841b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82841b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482841b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482841b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482841b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82841b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82841b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82841b7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82841b7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82841b7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482841b7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482841b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482841b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482841b7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482841b7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82841b7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82841b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82841b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82841b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482841b7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482841b7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482841b7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482841b7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82841b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82841b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482841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482841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8b4c853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8b4c853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8b4c853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8b4c853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8b4c853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8b4c853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4dec76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4dec76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8b4c853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8b4c853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8b4c853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8b4c853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482841b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482841b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a5f518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a5f518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8b4c853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8b4c853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8b4c8535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8b4c853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482841b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482841b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482841b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482841b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482841b7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482841b7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482841b7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482841b7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482841b7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482841b7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82841b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82841b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8b4c853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8b4c853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482841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482841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482841b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482841b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482841b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482841b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8b4c85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8b4c85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8b4c853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8b4c853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482841b7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482841b7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482841b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482841b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482841b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482841b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d11a668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d11a66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FFFFF"/>
                </a:highlight>
              </a:rPr>
              <a:t>44% off (goiaucf)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b8b4c853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b8b4c853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6482841b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6482841b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482841b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482841b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8b4c8535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8b4c853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b8b4c853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b8b4c853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482841b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482841b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6482841b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6482841b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482841b7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482841b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482841b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482841b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8b4c8535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8b4c853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d11a66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d11a66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482841b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482841b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482841b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482841b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482841b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482841b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8b4c853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b8b4c853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482841b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482841b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482841b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6482841b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482841b7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6482841b7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482841b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482841b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482841b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482841b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482841b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482841b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1" Type="http://schemas.openxmlformats.org/officeDocument/2006/relationships/hyperlink" Target="http://golangtutorials.blogspot.com/2011/05/table-of-contents.html" TargetMode="External"/><Relationship Id="rId10" Type="http://schemas.openxmlformats.org/officeDocument/2006/relationships/hyperlink" Target="http://golangweekly.com/" TargetMode="External"/><Relationship Id="rId13" Type="http://schemas.openxmlformats.org/officeDocument/2006/relationships/hyperlink" Target="https://golang.org/ref/spec" TargetMode="External"/><Relationship Id="rId12" Type="http://schemas.openxmlformats.org/officeDocument/2006/relationships/hyperlink" Target="https://golang.org/doc/insta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www.golang-book.com/guides/bootcamp" TargetMode="External"/><Relationship Id="rId9" Type="http://schemas.openxmlformats.org/officeDocument/2006/relationships/hyperlink" Target="https://tour.golang.org/welcome/1" TargetMode="External"/><Relationship Id="rId15" Type="http://schemas.openxmlformats.org/officeDocument/2006/relationships/hyperlink" Target="https://golang.org/doc/code.html" TargetMode="External"/><Relationship Id="rId14" Type="http://schemas.openxmlformats.org/officeDocument/2006/relationships/hyperlink" Target="https://tour.golang.org/welcome/1" TargetMode="External"/><Relationship Id="rId17" Type="http://schemas.openxmlformats.org/officeDocument/2006/relationships/hyperlink" Target="https://blog.golang.org/" TargetMode="External"/><Relationship Id="rId16" Type="http://schemas.openxmlformats.org/officeDocument/2006/relationships/hyperlink" Target="https://golang.org/doc/effective_go.html" TargetMode="External"/><Relationship Id="rId5" Type="http://schemas.openxmlformats.org/officeDocument/2006/relationships/hyperlink" Target="https://gobyexample.com/" TargetMode="External"/><Relationship Id="rId6" Type="http://schemas.openxmlformats.org/officeDocument/2006/relationships/hyperlink" Target="http://www.pluralsight.com/search/?searchTerm=golang" TargetMode="External"/><Relationship Id="rId18" Type="http://schemas.openxmlformats.org/officeDocument/2006/relationships/hyperlink" Target="http://golang.org/x/tools/cmd/godoc" TargetMode="External"/><Relationship Id="rId7" Type="http://schemas.openxmlformats.org/officeDocument/2006/relationships/hyperlink" Target="https://www.youtube.com/user/toddmcleod/playlists?view=1&amp;sort=dd" TargetMode="External"/><Relationship Id="rId8" Type="http://schemas.openxmlformats.org/officeDocument/2006/relationships/hyperlink" Target="https://golang.org/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pluralsight.com/search/?searchTerm=golang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anpub.com/howdoibuildawebappwithg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gitbook.com/book/codegangsta/building-web-apps-with-go/detail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olang.org/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our.golang.org/welcome/1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olangweekly.com/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golangtutorials.blogspot.com/2011/05/table-of-contents.html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golang/go/wiki/CodeReviewComments#Receiver_Type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golang.org/" TargetMode="External"/><Relationship Id="rId11" Type="http://schemas.openxmlformats.org/officeDocument/2006/relationships/hyperlink" Target="http://golangweekly.com/" TargetMode="External"/><Relationship Id="rId10" Type="http://schemas.openxmlformats.org/officeDocument/2006/relationships/hyperlink" Target="https://tour.golang.org/welcome/1" TargetMode="External"/><Relationship Id="rId13" Type="http://schemas.openxmlformats.org/officeDocument/2006/relationships/hyperlink" Target="https://github.com/golang/go/wiki/CodeReviewComments#Receiver_Type" TargetMode="External"/><Relationship Id="rId12" Type="http://schemas.openxmlformats.org/officeDocument/2006/relationships/hyperlink" Target="http://golangtutorials.blogspot.com/2011/05/table-of-conten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olang.org/x/tools/cmd/godoc" TargetMode="External"/><Relationship Id="rId4" Type="http://schemas.openxmlformats.org/officeDocument/2006/relationships/hyperlink" Target="https://www.golang-book.com/" TargetMode="External"/><Relationship Id="rId9" Type="http://schemas.openxmlformats.org/officeDocument/2006/relationships/hyperlink" Target="https://golang.org/" TargetMode="External"/><Relationship Id="rId15" Type="http://schemas.openxmlformats.org/officeDocument/2006/relationships/hyperlink" Target="https://golang.org/doc/install" TargetMode="External"/><Relationship Id="rId14" Type="http://schemas.openxmlformats.org/officeDocument/2006/relationships/hyperlink" Target="http://golang.org/doc/" TargetMode="External"/><Relationship Id="rId17" Type="http://schemas.openxmlformats.org/officeDocument/2006/relationships/hyperlink" Target="https://tour.golang.org/welcome/1" TargetMode="External"/><Relationship Id="rId16" Type="http://schemas.openxmlformats.org/officeDocument/2006/relationships/hyperlink" Target="https://golang.org/ref/spec" TargetMode="External"/><Relationship Id="rId5" Type="http://schemas.openxmlformats.org/officeDocument/2006/relationships/hyperlink" Target="https://www.golang-book.com/guides/bootcamp" TargetMode="External"/><Relationship Id="rId19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obyexample.com/" TargetMode="External"/><Relationship Id="rId18" Type="http://schemas.openxmlformats.org/officeDocument/2006/relationships/hyperlink" Target="https://golang.org/doc/code.html" TargetMode="External"/><Relationship Id="rId7" Type="http://schemas.openxmlformats.org/officeDocument/2006/relationships/hyperlink" Target="http://www.pluralsight.com/search/?searchTerm=golang" TargetMode="External"/><Relationship Id="rId8" Type="http://schemas.openxmlformats.org/officeDocument/2006/relationships/hyperlink" Target="https://www.youtube.com/user/toddmcleod/playlists?view=1&amp;sort=d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golang.org/" TargetMode="External"/><Relationship Id="rId11" Type="http://schemas.openxmlformats.org/officeDocument/2006/relationships/hyperlink" Target="http://golangweekly.com/" TargetMode="External"/><Relationship Id="rId10" Type="http://schemas.openxmlformats.org/officeDocument/2006/relationships/hyperlink" Target="https://tour.golang.org/welcome/1" TargetMode="External"/><Relationship Id="rId13" Type="http://schemas.openxmlformats.org/officeDocument/2006/relationships/hyperlink" Target="https://github.com/golang/go/wiki/CodeReviewComments#Receiver_Type" TargetMode="External"/><Relationship Id="rId12" Type="http://schemas.openxmlformats.org/officeDocument/2006/relationships/hyperlink" Target="http://golangtutorials.blogspot.com/2011/05/table-of-conten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golang.org/x/tools/cmd/godoc" TargetMode="External"/><Relationship Id="rId4" Type="http://schemas.openxmlformats.org/officeDocument/2006/relationships/hyperlink" Target="https://www.golang-book.com/" TargetMode="External"/><Relationship Id="rId9" Type="http://schemas.openxmlformats.org/officeDocument/2006/relationships/hyperlink" Target="https://golang.org/" TargetMode="External"/><Relationship Id="rId15" Type="http://schemas.openxmlformats.org/officeDocument/2006/relationships/hyperlink" Target="https://golang.org/doc/install" TargetMode="External"/><Relationship Id="rId14" Type="http://schemas.openxmlformats.org/officeDocument/2006/relationships/hyperlink" Target="http://golang.org/doc/" TargetMode="External"/><Relationship Id="rId17" Type="http://schemas.openxmlformats.org/officeDocument/2006/relationships/hyperlink" Target="https://tour.golang.org/welcome/1" TargetMode="External"/><Relationship Id="rId16" Type="http://schemas.openxmlformats.org/officeDocument/2006/relationships/hyperlink" Target="https://golang.org/ref/spec" TargetMode="External"/><Relationship Id="rId5" Type="http://schemas.openxmlformats.org/officeDocument/2006/relationships/hyperlink" Target="https://www.golang-book.com/guides/bootcamp" TargetMode="External"/><Relationship Id="rId19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obyexample.com/" TargetMode="External"/><Relationship Id="rId18" Type="http://schemas.openxmlformats.org/officeDocument/2006/relationships/hyperlink" Target="https://golang.org/doc/code.html" TargetMode="External"/><Relationship Id="rId7" Type="http://schemas.openxmlformats.org/officeDocument/2006/relationships/hyperlink" Target="http://www.pluralsight.com/search/?searchTerm=golang" TargetMode="External"/><Relationship Id="rId8" Type="http://schemas.openxmlformats.org/officeDocument/2006/relationships/hyperlink" Target="https://www.youtube.com/user/toddmcleod/playlists?view=1&amp;sort=dd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lang.org/doc/effective_go.html" TargetMode="External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olang.org/doc/#articles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hyperlink" Target="https://blog.golang.org/" TargetMode="External"/><Relationship Id="rId11" Type="http://schemas.openxmlformats.org/officeDocument/2006/relationships/hyperlink" Target="http://golangweekly.com/" TargetMode="External"/><Relationship Id="rId10" Type="http://schemas.openxmlformats.org/officeDocument/2006/relationships/hyperlink" Target="https://tour.golang.org/welcome/1" TargetMode="External"/><Relationship Id="rId13" Type="http://schemas.openxmlformats.org/officeDocument/2006/relationships/hyperlink" Target="https://github.com/golang/go/wiki/CodeReviewComments#Receiver_Type" TargetMode="External"/><Relationship Id="rId12" Type="http://schemas.openxmlformats.org/officeDocument/2006/relationships/hyperlink" Target="http://golangtutorials.blogspot.com/2011/05/table-of-conten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golang.org/x/tools/cmd/godoc" TargetMode="External"/><Relationship Id="rId4" Type="http://schemas.openxmlformats.org/officeDocument/2006/relationships/hyperlink" Target="https://www.golang-book.com/" TargetMode="External"/><Relationship Id="rId9" Type="http://schemas.openxmlformats.org/officeDocument/2006/relationships/hyperlink" Target="https://golang.org/" TargetMode="External"/><Relationship Id="rId15" Type="http://schemas.openxmlformats.org/officeDocument/2006/relationships/hyperlink" Target="https://golang.org/doc/install" TargetMode="External"/><Relationship Id="rId14" Type="http://schemas.openxmlformats.org/officeDocument/2006/relationships/hyperlink" Target="http://golang.org/doc/" TargetMode="External"/><Relationship Id="rId17" Type="http://schemas.openxmlformats.org/officeDocument/2006/relationships/hyperlink" Target="https://tour.golang.org/welcome/1" TargetMode="External"/><Relationship Id="rId16" Type="http://schemas.openxmlformats.org/officeDocument/2006/relationships/hyperlink" Target="https://golang.org/ref/spec" TargetMode="External"/><Relationship Id="rId5" Type="http://schemas.openxmlformats.org/officeDocument/2006/relationships/hyperlink" Target="https://www.golang-book.com/guides/bootcamp" TargetMode="External"/><Relationship Id="rId19" Type="http://schemas.openxmlformats.org/officeDocument/2006/relationships/hyperlink" Target="https://golang.org/doc/effective_go.html" TargetMode="External"/><Relationship Id="rId6" Type="http://schemas.openxmlformats.org/officeDocument/2006/relationships/hyperlink" Target="https://gobyexample.com/" TargetMode="External"/><Relationship Id="rId18" Type="http://schemas.openxmlformats.org/officeDocument/2006/relationships/hyperlink" Target="https://golang.org/doc/code.html" TargetMode="External"/><Relationship Id="rId7" Type="http://schemas.openxmlformats.org/officeDocument/2006/relationships/hyperlink" Target="http://www.pluralsight.com/search/?searchTerm=golang" TargetMode="External"/><Relationship Id="rId8" Type="http://schemas.openxmlformats.org/officeDocument/2006/relationships/hyperlink" Target="https://www.youtube.com/user/toddmcleod/playlists?view=1&amp;sort=d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hyperlink" Target="https://golang.org/ref/spec#Passing_arguments_to_..._parameter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hyperlink" Target="https://golang.org/ref/spec#Passing_arguments_to_..._parameter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DE5QsL" TargetMode="External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hyperlink" Target="https://en.wikipedia.org/wiki/Extended_Backus%E2%80%93Naur_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youtube.com/watch?v=7GmtPqX_YVg" TargetMode="External"/><Relationship Id="rId4" Type="http://schemas.openxmlformats.org/officeDocument/2006/relationships/hyperlink" Target="https://www.youtube.com/watch?v=B4wMpOhOako" TargetMode="External"/><Relationship Id="rId9" Type="http://schemas.openxmlformats.org/officeDocument/2006/relationships/hyperlink" Target="https://en.wikipedia.org/wiki/Backus%E2%80%93Naur_Form" TargetMode="External"/><Relationship Id="rId5" Type="http://schemas.openxmlformats.org/officeDocument/2006/relationships/hyperlink" Target="https://www.udacity.com/course/viewer#!/c-cs101/l-48299949/m-48719240" TargetMode="External"/><Relationship Id="rId6" Type="http://schemas.openxmlformats.org/officeDocument/2006/relationships/hyperlink" Target="https://www.udacity.com/course/viewer#!/c-cs101/l-48299949/m-48713481" TargetMode="External"/><Relationship Id="rId7" Type="http://schemas.openxmlformats.org/officeDocument/2006/relationships/hyperlink" Target="https://www.udacity.com/course/viewer#!/c-cs101/l-48299949/e-48311838/m-48693656" TargetMode="External"/><Relationship Id="rId8" Type="http://schemas.openxmlformats.org/officeDocument/2006/relationships/hyperlink" Target="https://www.youtube.com/watch?v=8cEhCx8pwio" TargetMode="Externa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hyperlink" Target="https://en.wikipedia.org/wiki/Extended_Backus%E2%80%93Naur_For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youtube.com/watch?v=7GmtPqX_YVg" TargetMode="External"/><Relationship Id="rId4" Type="http://schemas.openxmlformats.org/officeDocument/2006/relationships/hyperlink" Target="https://www.youtube.com/watch?v=B4wMpOhOako" TargetMode="External"/><Relationship Id="rId9" Type="http://schemas.openxmlformats.org/officeDocument/2006/relationships/hyperlink" Target="https://en.wikipedia.org/wiki/Backus%E2%80%93Naur_Form" TargetMode="External"/><Relationship Id="rId5" Type="http://schemas.openxmlformats.org/officeDocument/2006/relationships/hyperlink" Target="https://www.udacity.com/course/viewer#!/c-cs101/l-48299949/m-48719240" TargetMode="External"/><Relationship Id="rId6" Type="http://schemas.openxmlformats.org/officeDocument/2006/relationships/hyperlink" Target="https://www.udacity.com/course/viewer#!/c-cs101/l-48299949/m-48713481" TargetMode="External"/><Relationship Id="rId7" Type="http://schemas.openxmlformats.org/officeDocument/2006/relationships/hyperlink" Target="https://www.udacity.com/course/viewer#!/c-cs101/l-48299949/e-48311838/m-48693656" TargetMode="External"/><Relationship Id="rId8" Type="http://schemas.openxmlformats.org/officeDocument/2006/relationships/hyperlink" Target="https://www.youtube.com/watch?v=8cEhCx8pwi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olang.org/ref/spec#Passing_arguments_to_..._parameter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hyperlink" Target="https://golang.org/ref/spec#Passing_arguments_to_..._parameter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golang-book.com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oo.gl/q1OgtQ" TargetMode="External"/><Relationship Id="rId4" Type="http://schemas.openxmlformats.org/officeDocument/2006/relationships/hyperlink" Target="https://github.com/GoesToEleven/SummerBootCamp/tree/master/05_golang" TargetMode="External"/><Relationship Id="rId5" Type="http://schemas.openxmlformats.org/officeDocument/2006/relationships/hyperlink" Target="https://www.golang-book.com/guides/bootcamp" TargetMode="External"/><Relationship Id="rId6" Type="http://schemas.openxmlformats.org/officeDocument/2006/relationships/hyperlink" Target="https://www.youtube.com/user/toddmcleod/playlists?view=1&amp;sort=dd" TargetMode="External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Relationship Id="rId4" Type="http://schemas.openxmlformats.org/officeDocument/2006/relationships/hyperlink" Target="https://blog.golang.org/go1.5" TargetMode="External"/><Relationship Id="rId5" Type="http://schemas.openxmlformats.org/officeDocument/2006/relationships/hyperlink" Target="http://godoc.org/golang.org/x/tools/cmd/godoc" TargetMode="External"/><Relationship Id="rId6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godoc.org/golang.org/x/tools/cmd/godo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byexample.com/" TargetMode="External"/><Relationship Id="rId4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gobyexample.com/methods" TargetMode="External"/><Relationship Id="rId4" Type="http://schemas.openxmlformats.org/officeDocument/2006/relationships/hyperlink" Target="http://golangtutorials.blogspot.com/2011/06/methods-on-structs.html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manning.com/books/go-in-action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www.manning.com/books/go-in-action" TargetMode="External"/></Relationships>
</file>

<file path=ppt/slides/_rels/slide80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89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rdanStudios/gotraining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github.com/ArdanStudios/gotraining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hyperlink" Target="https://golang.org/ref/spec" TargetMode="External"/><Relationship Id="rId10" Type="http://schemas.openxmlformats.org/officeDocument/2006/relationships/hyperlink" Target="https://golang.org/doc/install" TargetMode="External"/><Relationship Id="rId13" Type="http://schemas.openxmlformats.org/officeDocument/2006/relationships/hyperlink" Target="https://golang.org/doc/code.html" TargetMode="External"/><Relationship Id="rId12" Type="http://schemas.openxmlformats.org/officeDocument/2006/relationships/hyperlink" Target="https://tour.golang.org/welcome/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www.golang-book.com/" TargetMode="External"/><Relationship Id="rId4" Type="http://schemas.openxmlformats.org/officeDocument/2006/relationships/hyperlink" Target="https://gobyexample.com/" TargetMode="External"/><Relationship Id="rId9" Type="http://schemas.openxmlformats.org/officeDocument/2006/relationships/hyperlink" Target="http://golangweekly.com/" TargetMode="External"/><Relationship Id="rId15" Type="http://schemas.openxmlformats.org/officeDocument/2006/relationships/hyperlink" Target="https://blog.golang.org/" TargetMode="External"/><Relationship Id="rId14" Type="http://schemas.openxmlformats.org/officeDocument/2006/relationships/hyperlink" Target="https://golang.org/doc/effective_go.html" TargetMode="External"/><Relationship Id="rId16" Type="http://schemas.openxmlformats.org/officeDocument/2006/relationships/hyperlink" Target="http://golang.org/x/tools/cmd/godoc" TargetMode="External"/><Relationship Id="rId5" Type="http://schemas.openxmlformats.org/officeDocument/2006/relationships/hyperlink" Target="http://www.pluralsight.com/search/?searchTerm=golang" TargetMode="External"/><Relationship Id="rId6" Type="http://schemas.openxmlformats.org/officeDocument/2006/relationships/hyperlink" Target="https://www.youtube.com/user/toddmcleod/playlists?view=1&amp;sort=dd" TargetMode="External"/><Relationship Id="rId7" Type="http://schemas.openxmlformats.org/officeDocument/2006/relationships/hyperlink" Target="https://golang.org/" TargetMode="External"/><Relationship Id="rId8" Type="http://schemas.openxmlformats.org/officeDocument/2006/relationships/hyperlink" Target="https://tour.golang.org/welcome/1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&amp; Variadic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resources, help, variadic, BNF, documentation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91" name="Google Shape;691;p107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find every “</a:t>
            </a:r>
            <a:r>
              <a:rPr b="1" lang="en" sz="2400">
                <a:solidFill>
                  <a:srgbClr val="0000FF"/>
                </a:solidFill>
              </a:rPr>
              <a:t>Writer</a:t>
            </a:r>
            <a:r>
              <a:rPr lang="en" sz="2400"/>
              <a:t>” in the documentation</a:t>
            </a:r>
            <a:endParaRPr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219" y="0"/>
            <a:ext cx="28675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02" name="Google Shape;702;p109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find package that gives a random number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(search for “</a:t>
            </a:r>
            <a:r>
              <a:rPr b="1" lang="en" sz="2400">
                <a:solidFill>
                  <a:srgbClr val="0000FF"/>
                </a:solidFill>
              </a:rPr>
              <a:t>rand</a:t>
            </a:r>
            <a:r>
              <a:rPr lang="en" sz="2400"/>
              <a:t>”)</a:t>
            </a:r>
            <a:endParaRPr sz="2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391" y="0"/>
            <a:ext cx="33612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webstorm cmd + click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13" name="Google Shape;713;p111"/>
          <p:cNvSpPr txBox="1"/>
          <p:nvPr>
            <p:ph idx="1" type="subTitle"/>
          </p:nvPr>
        </p:nvSpPr>
        <p:spPr>
          <a:xfrm>
            <a:off x="0" y="2840050"/>
            <a:ext cx="91440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reminder: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cmd+click in webstorm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allows you to click on a package / method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view the source code of that package / method</a:t>
            </a:r>
            <a:endParaRPr sz="24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619125"/>
            <a:ext cx="7886700" cy="39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112"/>
          <p:cNvCxnSpPr/>
          <p:nvPr/>
        </p:nvCxnSpPr>
        <p:spPr>
          <a:xfrm rot="10800000">
            <a:off x="3411250" y="3751025"/>
            <a:ext cx="2205300" cy="63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0" name="Google Shape;720;p112"/>
          <p:cNvSpPr txBox="1"/>
          <p:nvPr/>
        </p:nvSpPr>
        <p:spPr>
          <a:xfrm>
            <a:off x="5230125" y="4161675"/>
            <a:ext cx="31446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hold down “cmd” and click fmt ...</a:t>
            </a:r>
            <a:endParaRPr sz="1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209550"/>
            <a:ext cx="5829300" cy="47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113"/>
          <p:cNvCxnSpPr/>
          <p:nvPr/>
        </p:nvCxnSpPr>
        <p:spPr>
          <a:xfrm flipH="1">
            <a:off x="3617650" y="512900"/>
            <a:ext cx="1712400" cy="7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113"/>
          <p:cNvSpPr txBox="1"/>
          <p:nvPr/>
        </p:nvSpPr>
        <p:spPr>
          <a:xfrm>
            <a:off x="4230750" y="346450"/>
            <a:ext cx="23184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am taken to the source code!</a:t>
            </a:r>
            <a:endParaRPr sz="12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4"/>
          <p:cNvSpPr txBox="1"/>
          <p:nvPr>
            <p:ph type="ctrTitle"/>
          </p:nvPr>
        </p:nvSpPr>
        <p:spPr>
          <a:xfrm>
            <a:off x="685800" y="1049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the answer to this question now?</a:t>
            </a:r>
            <a:endParaRPr/>
          </a:p>
        </p:txBody>
      </p:sp>
      <p:sp>
        <p:nvSpPr>
          <p:cNvPr id="733" name="Google Shape;733;p114"/>
          <p:cNvSpPr txBox="1"/>
          <p:nvPr>
            <p:ph idx="1" type="subTitle"/>
          </p:nvPr>
        </p:nvSpPr>
        <p:spPr>
          <a:xfrm>
            <a:off x="0" y="23066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What’s the difference between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godoc.org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golang.org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godoc</a:t>
            </a:r>
            <a:r>
              <a:rPr lang="en" sz="2400"/>
              <a:t> at terminal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 help [command]</a:t>
            </a:r>
            <a:endParaRPr b="1"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go help [topic]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5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39" name="Google Shape;739;p115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Some other training I’ve yet to take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740" name="Google Shape;740;p115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variadic</a:t>
            </a:r>
            <a:endParaRPr/>
          </a:p>
        </p:txBody>
      </p:sp>
      <p:sp>
        <p:nvSpPr>
          <p:cNvPr id="751" name="Google Shape;751;p11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Define variadic.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What is the difference between code like this: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like this: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52" name="Google Shape;75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475" y="2237150"/>
            <a:ext cx="4682525" cy="95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84" y="3674075"/>
            <a:ext cx="4682516" cy="9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7"/>
          <p:cNvSpPr/>
          <p:nvPr/>
        </p:nvSpPr>
        <p:spPr>
          <a:xfrm>
            <a:off x="5803825" y="225897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17"/>
          <p:cNvSpPr/>
          <p:nvPr/>
        </p:nvSpPr>
        <p:spPr>
          <a:xfrm>
            <a:off x="5061325" y="407952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BNF</a:t>
            </a:r>
            <a:endParaRPr/>
          </a:p>
        </p:txBody>
      </p:sp>
      <p:sp>
        <p:nvSpPr>
          <p:cNvPr id="761" name="Google Shape;761;p1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Define BNF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EBNF</a:t>
            </a:r>
            <a:endParaRPr/>
          </a:p>
        </p:txBody>
      </p:sp>
      <p:sp>
        <p:nvSpPr>
          <p:cNvPr id="767" name="Google Shape;767;p11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your own example using EBNF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godoc</a:t>
            </a:r>
            <a:endParaRPr/>
          </a:p>
        </p:txBody>
      </p:sp>
      <p:sp>
        <p:nvSpPr>
          <p:cNvPr id="773" name="Google Shape;773;p1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Launch a server showing docs at localhost</a:t>
            </a:r>
            <a:endParaRPr sz="2400"/>
          </a:p>
        </p:txBody>
      </p:sp>
      <p:pic>
        <p:nvPicPr>
          <p:cNvPr id="774" name="Google Shape;77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001" y="1904337"/>
            <a:ext cx="5407999" cy="32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godoc</a:t>
            </a:r>
            <a:endParaRPr/>
          </a:p>
        </p:txBody>
      </p:sp>
      <p:sp>
        <p:nvSpPr>
          <p:cNvPr id="780" name="Google Shape;780;p1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</a:rPr>
              <a:t>Using the terminal, find every “</a:t>
            </a:r>
            <a:r>
              <a:rPr b="1" lang="en" sz="2400">
                <a:solidFill>
                  <a:srgbClr val="0000FF"/>
                </a:solidFill>
              </a:rPr>
              <a:t>Reader</a:t>
            </a:r>
            <a:r>
              <a:rPr lang="en" sz="2400">
                <a:solidFill>
                  <a:schemeClr val="dk2"/>
                </a:solidFill>
              </a:rPr>
              <a:t>” in the documentation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http://www.pluralsight.com/search/?searchTerm=golang</a:t>
            </a:r>
            <a:r>
              <a:rPr lang="en" sz="1000"/>
              <a:t> </a:t>
            </a:r>
            <a:endParaRPr sz="10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125" y="0"/>
            <a:ext cx="6715752" cy="489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685800" y="2075479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https://leanpub.com/howdoibuildawebappwithgo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85800" y="2075479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https://www.gitbook.com/book/codegangsta/building-web-apps-with-go/details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https://golang.org/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563" y="0"/>
            <a:ext cx="6202875" cy="48307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https://tour.golang.org/welcome/1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0" y="0"/>
            <a:ext cx="8946495" cy="4778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http://golangweekly.com/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827" y="0"/>
            <a:ext cx="50803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/>
        </p:nvSpPr>
        <p:spPr>
          <a:xfrm rot="514">
            <a:off x="5134800" y="4831021"/>
            <a:ext cx="40092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http://golangtutorials.blogspot.com/2011/05/table-of-contents.html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" y="0"/>
            <a:ext cx="464061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 rot="2021720">
            <a:off x="5412569" y="995402"/>
            <a:ext cx="2717310" cy="86874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haven’t checked this out, yet.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 looks promising, though.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Let me know if it’s any good.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7133125" y="4795975"/>
            <a:ext cx="20109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 wiki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171" y="0"/>
            <a:ext cx="574765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</a:pPr>
            <a:r>
              <a:rPr b="1" lang="en" sz="1000">
                <a:solidFill>
                  <a:srgbClr val="000000"/>
                </a:solidFill>
              </a:rPr>
              <a:t>http://go-search.org/</a:t>
            </a:r>
            <a:endParaRPr b="1" sz="1000">
              <a:solidFill>
                <a:srgbClr val="000000"/>
              </a:solidFill>
            </a:endParaRPr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Some other training I’ve yet to take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Go Wiki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http://golang.org/doc/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685800" y="1764753"/>
            <a:ext cx="77724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learning golang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from golang.org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Preview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Some other training I’ve yet to take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Go Wiki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●"/>
            </a:pPr>
            <a:r>
              <a:rPr b="1" lang="en" sz="1000">
                <a:solidFill>
                  <a:srgbClr val="FF0000"/>
                </a:solidFill>
              </a:rPr>
              <a:t>learning golang from golang.org</a:t>
            </a:r>
            <a:endParaRPr b="1" sz="1000">
              <a:solidFill>
                <a:srgbClr val="FF0000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http://golang.org/doc/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206" y="0"/>
            <a:ext cx="5237589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562" y="0"/>
            <a:ext cx="39468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/>
        </p:nvSpPr>
        <p:spPr>
          <a:xfrm rot="-1799863">
            <a:off x="6558" y="328926"/>
            <a:ext cx="1425099" cy="40805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install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13" y="1011114"/>
            <a:ext cx="7082926" cy="3364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31"/>
          <p:cNvSpPr/>
          <p:nvPr/>
        </p:nvSpPr>
        <p:spPr>
          <a:xfrm>
            <a:off x="1442250" y="3657775"/>
            <a:ext cx="6690000" cy="5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/>
        </p:nvSpPr>
        <p:spPr>
          <a:xfrm rot="-1799948">
            <a:off x="29528" y="387074"/>
            <a:ext cx="1702245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effective go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but not just yet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035" y="0"/>
            <a:ext cx="4193930" cy="51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32"/>
          <p:cNvSpPr txBox="1"/>
          <p:nvPr/>
        </p:nvSpPr>
        <p:spPr>
          <a:xfrm rot="-1799863">
            <a:off x="48099" y="317772"/>
            <a:ext cx="1425099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language spec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74" y="1108425"/>
            <a:ext cx="7099053" cy="3791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3"/>
          <p:cNvSpPr txBox="1"/>
          <p:nvPr/>
        </p:nvSpPr>
        <p:spPr>
          <a:xfrm rot="-1799940">
            <a:off x="10920" y="456524"/>
            <a:ext cx="1980060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tour of go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already saw this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929" y="0"/>
            <a:ext cx="31541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 rot="-1799863">
            <a:off x="48099" y="317772"/>
            <a:ext cx="1425099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to write go code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idx="4294967295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438" y="0"/>
            <a:ext cx="450232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35"/>
          <p:cNvSpPr txBox="1"/>
          <p:nvPr/>
        </p:nvSpPr>
        <p:spPr>
          <a:xfrm rot="-1799940">
            <a:off x="10920" y="456524"/>
            <a:ext cx="1980060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Now …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effective go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4294967295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https://golang.org/doc/#articles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500" y="453913"/>
            <a:ext cx="4184999" cy="4235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36"/>
          <p:cNvSpPr txBox="1"/>
          <p:nvPr/>
        </p:nvSpPr>
        <p:spPr>
          <a:xfrm rot="-1799940">
            <a:off x="10920" y="456524"/>
            <a:ext cx="1980060" cy="5740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go blog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resources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getting help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2467500" y="130325"/>
            <a:ext cx="2728200" cy="4848000"/>
          </a:xfrm>
          <a:prstGeom prst="leftBrace">
            <a:avLst>
              <a:gd fmla="val 8333" name="adj1"/>
              <a:gd fmla="val 87278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216" name="Google Shape;216;p38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Bootcamp training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Golang Newsletter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Some other training I’ve yet to take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Go Wiki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http://golang.org/doc/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7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8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19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 u="sng">
                <a:solidFill>
                  <a:schemeClr val="hlink"/>
                </a:solidFill>
                <a:hlinkClick r:id="rId20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go help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22" name="Google Shape;222;p3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8101"/>
            <a:ext cx="9144000" cy="240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/>
          <p:nvPr/>
        </p:nvSpPr>
        <p:spPr>
          <a:xfrm>
            <a:off x="330150" y="1804900"/>
            <a:ext cx="3397200" cy="50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466650" y="4031400"/>
            <a:ext cx="5030400" cy="79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Why doesn’t this work?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/>
          <p:nvPr/>
        </p:nvSpPr>
        <p:spPr>
          <a:xfrm>
            <a:off x="453750" y="4726450"/>
            <a:ext cx="4038000" cy="32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 txBox="1"/>
          <p:nvPr/>
        </p:nvSpPr>
        <p:spPr>
          <a:xfrm>
            <a:off x="6283432" y="4383775"/>
            <a:ext cx="2240400" cy="577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already saw this in “01 Getting Started”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41"/>
          <p:cNvSpPr/>
          <p:nvPr/>
        </p:nvSpPr>
        <p:spPr>
          <a:xfrm>
            <a:off x="453750" y="3193325"/>
            <a:ext cx="4038000" cy="326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1"/>
          <p:cNvSpPr/>
          <p:nvPr/>
        </p:nvSpPr>
        <p:spPr>
          <a:xfrm>
            <a:off x="597450" y="1321350"/>
            <a:ext cx="749400" cy="187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1"/>
          <p:cNvSpPr/>
          <p:nvPr/>
        </p:nvSpPr>
        <p:spPr>
          <a:xfrm>
            <a:off x="597450" y="3736000"/>
            <a:ext cx="749400" cy="98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728500" y="1105350"/>
            <a:ext cx="5226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/>
          <p:nvPr/>
        </p:nvSpPr>
        <p:spPr>
          <a:xfrm>
            <a:off x="1454325" y="3520025"/>
            <a:ext cx="5226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1"/>
          <p:cNvSpPr txBox="1"/>
          <p:nvPr>
            <p:ph idx="4294967295" type="subTitle"/>
          </p:nvPr>
        </p:nvSpPr>
        <p:spPr>
          <a:xfrm rot="-1800102">
            <a:off x="4669872" y="1577634"/>
            <a:ext cx="3909999" cy="115978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go help [command]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go help [topic]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48" name="Google Shape;248;p42"/>
          <p:cNvSpPr txBox="1"/>
          <p:nvPr>
            <p:ph idx="1" type="subTitle"/>
          </p:nvPr>
        </p:nvSpPr>
        <p:spPr>
          <a:xfrm>
            <a:off x="685800" y="2840048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[command]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about the </a:t>
            </a:r>
            <a:r>
              <a:rPr b="1" lang="en">
                <a:solidFill>
                  <a:srgbClr val="0000FF"/>
                </a:solidFill>
              </a:rPr>
              <a:t>env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3743"/>
            <a:ext cx="9144000" cy="419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/>
          <p:nvPr/>
        </p:nvSpPr>
        <p:spPr>
          <a:xfrm>
            <a:off x="655250" y="1176700"/>
            <a:ext cx="2057400" cy="34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3743"/>
            <a:ext cx="9144000" cy="419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/>
          <p:nvPr/>
        </p:nvSpPr>
        <p:spPr>
          <a:xfrm>
            <a:off x="2288650" y="1463425"/>
            <a:ext cx="2055600" cy="44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/>
        </p:nvSpPr>
        <p:spPr>
          <a:xfrm>
            <a:off x="2684050" y="1155550"/>
            <a:ext cx="2055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does this mean?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Go Variadic</a:t>
            </a:r>
            <a:endParaRPr b="1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3743"/>
            <a:ext cx="9144000" cy="419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5"/>
          <p:cNvSpPr txBox="1"/>
          <p:nvPr/>
        </p:nvSpPr>
        <p:spPr>
          <a:xfrm>
            <a:off x="3109775" y="1089925"/>
            <a:ext cx="2754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 understand what this means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9" name="Google Shape;269;p45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Go Variadic</a:t>
            </a:r>
            <a:endParaRPr b="1" sz="2400"/>
          </a:p>
        </p:txBody>
      </p:sp>
      <p:sp>
        <p:nvSpPr>
          <p:cNvPr id="270" name="Google Shape;270;p45"/>
          <p:cNvSpPr txBox="1"/>
          <p:nvPr/>
        </p:nvSpPr>
        <p:spPr>
          <a:xfrm rot="1851792">
            <a:off x="5796068" y="1581124"/>
            <a:ext cx="2110568" cy="58364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need to understand both BNF &amp; variadic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71" name="Google Shape;271;p45"/>
          <p:cNvCxnSpPr/>
          <p:nvPr/>
        </p:nvCxnSpPr>
        <p:spPr>
          <a:xfrm rot="10800000">
            <a:off x="3875050" y="1590000"/>
            <a:ext cx="2432700" cy="199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45"/>
          <p:cNvCxnSpPr/>
          <p:nvPr/>
        </p:nvCxnSpPr>
        <p:spPr>
          <a:xfrm rot="10800000">
            <a:off x="3466800" y="1746450"/>
            <a:ext cx="3457800" cy="373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45"/>
          <p:cNvSpPr/>
          <p:nvPr/>
        </p:nvSpPr>
        <p:spPr>
          <a:xfrm>
            <a:off x="2288650" y="1463425"/>
            <a:ext cx="2055600" cy="44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bnf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79" name="Google Shape;279;p46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66666"/>
                </a:solidFill>
              </a:rPr>
              <a:t>Backus-Naur Form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syllabus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https://goo.gl/DE5QsL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Backus Naur Form</a:t>
            </a:r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Udacity Grammar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Udacity BNF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on udacity: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grammar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BNF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BNF Quiz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0612 TV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Wikipedia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Wikipedia EBNF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Backus Naur Form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Udacity Grammar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Udacity BNF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on udacity: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grammar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BNF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BNF Quiz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0612 TV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Wikipedia BNF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Wikipedia EBNF</a:t>
            </a:r>
            <a:endParaRPr sz="1200"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7900" y="205978"/>
            <a:ext cx="2650250" cy="48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variadic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Go Variadic</a:t>
            </a:r>
            <a:endParaRPr b="1" sz="2400"/>
          </a:p>
        </p:txBody>
      </p:sp>
      <p:sp>
        <p:nvSpPr>
          <p:cNvPr id="299" name="Google Shape;299;p49"/>
          <p:cNvSpPr txBox="1"/>
          <p:nvPr/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...params</a:t>
            </a:r>
            <a:endParaRPr sz="30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args...</a:t>
            </a:r>
            <a:endParaRPr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variadic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Multiple parameters</a:t>
            </a:r>
            <a:endParaRPr sz="24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Multiple arguments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475" y="2237150"/>
            <a:ext cx="4682525" cy="95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484" y="3674075"/>
            <a:ext cx="4682516" cy="9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0"/>
          <p:cNvSpPr/>
          <p:nvPr/>
        </p:nvSpPr>
        <p:spPr>
          <a:xfrm>
            <a:off x="5803825" y="225897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/>
          <p:nvPr/>
        </p:nvSpPr>
        <p:spPr>
          <a:xfrm>
            <a:off x="5061325" y="4079525"/>
            <a:ext cx="11661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0"/>
          <p:cNvSpPr txBox="1"/>
          <p:nvPr/>
        </p:nvSpPr>
        <p:spPr>
          <a:xfrm>
            <a:off x="6542325" y="4613500"/>
            <a:ext cx="2601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Go Variadic</a:t>
            </a:r>
            <a:endParaRPr b="1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16" name="Google Shape;316;p51"/>
          <p:cNvSpPr txBox="1"/>
          <p:nvPr>
            <p:ph idx="1" type="subTitle"/>
          </p:nvPr>
        </p:nvSpPr>
        <p:spPr>
          <a:xfrm>
            <a:off x="685800" y="2840049"/>
            <a:ext cx="77724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[topic]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about </a:t>
            </a:r>
            <a:r>
              <a:rPr b="1" lang="en">
                <a:solidFill>
                  <a:srgbClr val="0000FF"/>
                </a:solidFill>
              </a:rPr>
              <a:t>packages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33" y="0"/>
            <a:ext cx="83659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169"/>
            <a:ext cx="9143999" cy="313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86" y="0"/>
            <a:ext cx="76744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37" name="Google Shape;337;p55"/>
          <p:cNvSpPr txBox="1"/>
          <p:nvPr>
            <p:ph idx="1" type="subTitle"/>
          </p:nvPr>
        </p:nvSpPr>
        <p:spPr>
          <a:xfrm>
            <a:off x="685800" y="2840051"/>
            <a:ext cx="7772400" cy="20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online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same information we found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“</a:t>
            </a:r>
            <a:r>
              <a:rPr b="1" lang="en" sz="1800"/>
              <a:t>go help [topic]</a:t>
            </a:r>
            <a:r>
              <a:rPr lang="en" sz="1800"/>
              <a:t>” at the terminal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learn about </a:t>
            </a:r>
            <a:r>
              <a:rPr b="1" lang="en" sz="1800">
                <a:solidFill>
                  <a:srgbClr val="0000FF"/>
                </a:solidFill>
              </a:rPr>
              <a:t>packages</a:t>
            </a:r>
            <a:r>
              <a:rPr lang="en" sz="1800"/>
              <a:t>?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43" name="Google Shape;343;p56"/>
          <p:cNvSpPr txBox="1"/>
          <p:nvPr>
            <p:ph idx="1" type="subTitle"/>
          </p:nvPr>
        </p:nvSpPr>
        <p:spPr>
          <a:xfrm>
            <a:off x="685800" y="2840051"/>
            <a:ext cx="7772400" cy="20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online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same information we found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“</a:t>
            </a:r>
            <a:r>
              <a:rPr b="1" lang="en" sz="1800"/>
              <a:t>go help [topic]</a:t>
            </a:r>
            <a:r>
              <a:rPr lang="en" sz="1800"/>
              <a:t>” at the terminal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learn about </a:t>
            </a:r>
            <a:r>
              <a:rPr b="1" lang="en" sz="1800">
                <a:solidFill>
                  <a:srgbClr val="0000FF"/>
                </a:solidFill>
              </a:rPr>
              <a:t>packages</a:t>
            </a:r>
            <a:r>
              <a:rPr lang="en" sz="1800"/>
              <a:t>?</a:t>
            </a:r>
            <a:endParaRPr sz="1800"/>
          </a:p>
        </p:txBody>
      </p:sp>
      <p:sp>
        <p:nvSpPr>
          <p:cNvPr id="344" name="Google Shape;344;p56"/>
          <p:cNvSpPr txBox="1"/>
          <p:nvPr/>
        </p:nvSpPr>
        <p:spPr>
          <a:xfrm rot="-1800113">
            <a:off x="760271" y="1641502"/>
            <a:ext cx="2488658" cy="708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I did not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https://www.golang-book.com/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58" name="Google Shape;58;p12"/>
          <p:cNvPicPr preferRelativeResize="0"/>
          <p:nvPr/>
        </p:nvPicPr>
        <p:blipFill rotWithShape="1">
          <a:blip r:embed="rId4">
            <a:alphaModFix/>
          </a:blip>
          <a:srcRect b="4227" l="0" r="0" t="2870"/>
          <a:stretch/>
        </p:blipFill>
        <p:spPr>
          <a:xfrm>
            <a:off x="1361875" y="43450"/>
            <a:ext cx="6420251" cy="477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ctrTitle"/>
          </p:nvPr>
        </p:nvSpPr>
        <p:spPr>
          <a:xfrm>
            <a:off x="0" y="0"/>
            <a:ext cx="3023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50" name="Google Shape;350;p57"/>
          <p:cNvSpPr txBox="1"/>
          <p:nvPr>
            <p:ph idx="1" type="subTitle"/>
          </p:nvPr>
        </p:nvSpPr>
        <p:spPr>
          <a:xfrm>
            <a:off x="0" y="1256704"/>
            <a:ext cx="302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this online?</a:t>
            </a:r>
            <a:endParaRPr sz="1800"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0" y="1042600"/>
            <a:ext cx="6561454" cy="41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ctrTitle"/>
          </p:nvPr>
        </p:nvSpPr>
        <p:spPr>
          <a:xfrm>
            <a:off x="0" y="0"/>
            <a:ext cx="3023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57" name="Google Shape;357;p58"/>
          <p:cNvSpPr txBox="1"/>
          <p:nvPr>
            <p:ph idx="1" type="subTitle"/>
          </p:nvPr>
        </p:nvSpPr>
        <p:spPr>
          <a:xfrm>
            <a:off x="0" y="1256704"/>
            <a:ext cx="30234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can you find this online?</a:t>
            </a:r>
            <a:endParaRPr sz="1800"/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50" y="1042600"/>
            <a:ext cx="6561454" cy="41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/>
          <p:nvPr/>
        </p:nvSpPr>
        <p:spPr>
          <a:xfrm rot="-1800113">
            <a:off x="760271" y="1641502"/>
            <a:ext cx="2488658" cy="708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I did not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idx="1" type="subTitle"/>
          </p:nvPr>
        </p:nvSpPr>
        <p:spPr>
          <a:xfrm>
            <a:off x="685800" y="2840049"/>
            <a:ext cx="77724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information is only available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terminal, it seems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idx="1" type="subTitle"/>
          </p:nvPr>
        </p:nvSpPr>
        <p:spPr>
          <a:xfrm>
            <a:off x="685800" y="2840049"/>
            <a:ext cx="77724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information sometimes requires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digging around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information ...</a:t>
            </a:r>
            <a:endParaRPr/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025" y="1129475"/>
            <a:ext cx="7129974" cy="40140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81" name="Google Shape;381;p62"/>
          <p:cNvSpPr txBox="1"/>
          <p:nvPr>
            <p:ph idx="1" type="subTitle"/>
          </p:nvPr>
        </p:nvSpPr>
        <p:spPr>
          <a:xfrm>
            <a:off x="685800" y="2840048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[command]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about the </a:t>
            </a:r>
            <a:r>
              <a:rPr b="1" lang="en">
                <a:solidFill>
                  <a:srgbClr val="0000FF"/>
                </a:solidFill>
              </a:rPr>
              <a:t>build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/>
          <p:nvPr/>
        </p:nvSpPr>
        <p:spPr>
          <a:xfrm>
            <a:off x="450925" y="211375"/>
            <a:ext cx="3762600" cy="34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93" name="Google Shape;393;p64"/>
          <p:cNvSpPr txBox="1"/>
          <p:nvPr>
            <p:ph idx="1" type="subTitle"/>
          </p:nvPr>
        </p:nvSpPr>
        <p:spPr>
          <a:xfrm>
            <a:off x="685800" y="2840048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help [command]</a:t>
            </a:r>
            <a:r>
              <a:rPr lang="en"/>
              <a:t>” at the terminal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learn more about the </a:t>
            </a:r>
            <a:r>
              <a:rPr b="1" lang="en">
                <a:solidFill>
                  <a:srgbClr val="0000FF"/>
                </a:solidFill>
              </a:rPr>
              <a:t>install</a:t>
            </a:r>
            <a:r>
              <a:rPr lang="en"/>
              <a:t> command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843"/>
            <a:ext cx="9144000" cy="3275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documentation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0" y="4422375"/>
            <a:ext cx="9144000" cy="5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0" lang="en" sz="1200" u="sng">
                <a:solidFill>
                  <a:srgbClr val="1155CC"/>
                </a:solidFill>
                <a:hlinkClick r:id="rId3"/>
              </a:rPr>
              <a:t>Summer Web Bootcamp Outline</a:t>
            </a:r>
            <a:endParaRPr sz="12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0" y="3361350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2400" u="sng">
                <a:solidFill>
                  <a:srgbClr val="1155CC"/>
                </a:solidFill>
                <a:hlinkClick r:id="rId4"/>
              </a:rPr>
              <a:t>Summer Web Bootcamp Code</a:t>
            </a:r>
            <a:endParaRPr sz="2400"/>
          </a:p>
        </p:txBody>
      </p:sp>
      <p:sp>
        <p:nvSpPr>
          <p:cNvPr id="65" name="Google Shape;65;p13"/>
          <p:cNvSpPr txBox="1"/>
          <p:nvPr/>
        </p:nvSpPr>
        <p:spPr>
          <a:xfrm>
            <a:off x="0" y="1894050"/>
            <a:ext cx="91440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Bootcamp Videos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5"/>
              </a:rPr>
              <a:t>one listing</a:t>
            </a:r>
            <a:r>
              <a:rPr lang="en" sz="3600"/>
              <a:t> &amp; </a:t>
            </a:r>
            <a:r>
              <a:rPr lang="en" sz="3600" u="sng">
                <a:solidFill>
                  <a:schemeClr val="hlink"/>
                </a:solidFill>
                <a:hlinkClick r:id="rId6"/>
              </a:rPr>
              <a:t>another listing of same videos</a:t>
            </a:r>
            <a:endParaRPr sz="3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7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09" name="Google Shape;409;p67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410" name="Google Shape;410;p67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1" name="Google Shape;411;p67"/>
          <p:cNvSpPr/>
          <p:nvPr/>
        </p:nvSpPr>
        <p:spPr>
          <a:xfrm>
            <a:off x="2467500" y="2406675"/>
            <a:ext cx="3214800" cy="25719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67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type="ctrTitle"/>
          </p:nvPr>
        </p:nvSpPr>
        <p:spPr>
          <a:xfrm>
            <a:off x="685800" y="1586855"/>
            <a:ext cx="7772400" cy="19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godoc.org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golang.org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godoc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418" name="Google Shape;418;p68"/>
          <p:cNvSpPr txBox="1"/>
          <p:nvPr>
            <p:ph idx="1" type="subTitle"/>
          </p:nvPr>
        </p:nvSpPr>
        <p:spPr>
          <a:xfrm>
            <a:off x="685800" y="435870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/>
          <p:nvPr>
            <p:ph idx="1" type="subTitle"/>
          </p:nvPr>
        </p:nvSpPr>
        <p:spPr>
          <a:xfrm>
            <a:off x="0" y="1411950"/>
            <a:ext cx="9144000" cy="23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godoc.org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for packages written by anyone, including documentation for official SDK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godoc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at TERMINAL for packages written by anyone, including documentation for official SDK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golang.org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documentation for official SDK only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04" y="0"/>
            <a:ext cx="6382593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9" name="Google Shape;429;p70"/>
          <p:cNvSpPr/>
          <p:nvPr/>
        </p:nvSpPr>
        <p:spPr>
          <a:xfrm>
            <a:off x="5331225" y="4524025"/>
            <a:ext cx="1088700" cy="281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0"/>
          <p:cNvSpPr txBox="1"/>
          <p:nvPr/>
        </p:nvSpPr>
        <p:spPr>
          <a:xfrm rot="-1799927">
            <a:off x="290884" y="1914763"/>
            <a:ext cx="3106915" cy="88223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great, but be aware, both well-written and poorly-written code will be found.</a:t>
            </a:r>
            <a:endParaRPr/>
          </a:p>
        </p:txBody>
      </p:sp>
      <p:cxnSp>
        <p:nvCxnSpPr>
          <p:cNvPr id="431" name="Google Shape;431;p70"/>
          <p:cNvCxnSpPr/>
          <p:nvPr/>
        </p:nvCxnSpPr>
        <p:spPr>
          <a:xfrm>
            <a:off x="2355875" y="2609300"/>
            <a:ext cx="3031800" cy="18396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godoc</a:t>
            </a:r>
            <a:endParaRPr/>
          </a:p>
        </p:txBody>
      </p:sp>
      <p:sp>
        <p:nvSpPr>
          <p:cNvPr id="437" name="Google Shape;437;p7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documentation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43" name="Google Shape;443;p72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444" name="Google Shape;444;p72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5" name="Google Shape;445;p72"/>
          <p:cNvSpPr/>
          <p:nvPr/>
        </p:nvSpPr>
        <p:spPr>
          <a:xfrm>
            <a:off x="2467500" y="2875850"/>
            <a:ext cx="3666600" cy="21027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2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63" y="0"/>
            <a:ext cx="476747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3"/>
          <p:cNvSpPr/>
          <p:nvPr/>
        </p:nvSpPr>
        <p:spPr>
          <a:xfrm>
            <a:off x="695075" y="2815025"/>
            <a:ext cx="8392800" cy="177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3"/>
          <p:cNvSpPr txBox="1"/>
          <p:nvPr/>
        </p:nvSpPr>
        <p:spPr>
          <a:xfrm>
            <a:off x="2502250" y="2971425"/>
            <a:ext cx="5378100" cy="5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sometimes migrate from tools to the standard SDK library</a:t>
            </a:r>
            <a:endParaRPr/>
          </a:p>
        </p:txBody>
      </p:sp>
      <p:sp>
        <p:nvSpPr>
          <p:cNvPr id="454" name="Google Shape;454;p73"/>
          <p:cNvSpPr txBox="1"/>
          <p:nvPr/>
        </p:nvSpPr>
        <p:spPr>
          <a:xfrm>
            <a:off x="7032625" y="4040200"/>
            <a:ext cx="18555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https://blog.golang.org/go1.5</a:t>
            </a:r>
            <a:r>
              <a:rPr lang="en" sz="800"/>
              <a:t> </a:t>
            </a:r>
            <a:endParaRPr sz="800"/>
          </a:p>
        </p:txBody>
      </p:sp>
      <p:sp>
        <p:nvSpPr>
          <p:cNvPr id="455" name="Google Shape;455;p73"/>
          <p:cNvSpPr txBox="1"/>
          <p:nvPr>
            <p:ph idx="4294967295" type="ctrTitle"/>
          </p:nvPr>
        </p:nvSpPr>
        <p:spPr>
          <a:xfrm rot="-2588634">
            <a:off x="-432735" y="1002334"/>
            <a:ext cx="3137170" cy="519782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FF"/>
                </a:solidFill>
              </a:rPr>
              <a:t>more about godoc</a:t>
            </a:r>
            <a:endParaRPr sz="24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 u="sng">
                <a:solidFill>
                  <a:schemeClr val="hlink"/>
                </a:solidFill>
                <a:hlinkClick r:id="rId5"/>
              </a:rPr>
              <a:t>http://godoc.org/golang.org/x/tools/cmd/godoc</a:t>
            </a:r>
            <a:r>
              <a:rPr b="0" lang="en" sz="800">
                <a:solidFill>
                  <a:schemeClr val="dk2"/>
                </a:solidFill>
              </a:rPr>
              <a:t> </a:t>
            </a:r>
            <a:endParaRPr sz="2400">
              <a:solidFill>
                <a:srgbClr val="FF00FF"/>
              </a:solidFill>
            </a:endParaRPr>
          </a:p>
        </p:txBody>
      </p:sp>
      <p:sp>
        <p:nvSpPr>
          <p:cNvPr id="456" name="Google Shape;456;p73"/>
          <p:cNvSpPr txBox="1"/>
          <p:nvPr/>
        </p:nvSpPr>
        <p:spPr>
          <a:xfrm>
            <a:off x="5586625" y="474500"/>
            <a:ext cx="33015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I found this by googling: golang godoc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457" name="Google Shape;45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6275" y="3416575"/>
            <a:ext cx="7606175" cy="623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63" y="0"/>
            <a:ext cx="476747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4"/>
          <p:cNvSpPr txBox="1"/>
          <p:nvPr>
            <p:ph idx="4294967295" type="ctrTitle"/>
          </p:nvPr>
        </p:nvSpPr>
        <p:spPr>
          <a:xfrm>
            <a:off x="0" y="0"/>
            <a:ext cx="218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64" name="Google Shape;464;p74"/>
          <p:cNvSpPr txBox="1"/>
          <p:nvPr>
            <p:ph idx="4294967295" type="subTitle"/>
          </p:nvPr>
        </p:nvSpPr>
        <p:spPr>
          <a:xfrm>
            <a:off x="0" y="1256700"/>
            <a:ext cx="218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can you find this at the terminal?</a:t>
            </a:r>
            <a:endParaRPr sz="1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63" y="0"/>
            <a:ext cx="476747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5"/>
          <p:cNvSpPr txBox="1"/>
          <p:nvPr>
            <p:ph idx="4294967295" type="ctrTitle"/>
          </p:nvPr>
        </p:nvSpPr>
        <p:spPr>
          <a:xfrm>
            <a:off x="0" y="0"/>
            <a:ext cx="218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71" name="Google Shape;471;p75"/>
          <p:cNvSpPr txBox="1"/>
          <p:nvPr>
            <p:ph idx="4294967295" type="subTitle"/>
          </p:nvPr>
        </p:nvSpPr>
        <p:spPr>
          <a:xfrm>
            <a:off x="0" y="1256700"/>
            <a:ext cx="218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can you find this at the terminal?</a:t>
            </a:r>
            <a:endParaRPr sz="1800"/>
          </a:p>
        </p:txBody>
      </p:sp>
      <p:sp>
        <p:nvSpPr>
          <p:cNvPr id="472" name="Google Shape;472;p75"/>
          <p:cNvSpPr txBox="1"/>
          <p:nvPr/>
        </p:nvSpPr>
        <p:spPr>
          <a:xfrm rot="-1800113">
            <a:off x="760271" y="1641502"/>
            <a:ext cx="2488658" cy="70804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0000"/>
                </a:solidFill>
              </a:rPr>
              <a:t>I did not</a:t>
            </a:r>
            <a:endParaRPr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78" name="Google Shape;478;p76"/>
          <p:cNvSpPr txBox="1"/>
          <p:nvPr>
            <p:ph idx="1" type="subTitle"/>
          </p:nvPr>
        </p:nvSpPr>
        <p:spPr>
          <a:xfrm>
            <a:off x="0" y="2840050"/>
            <a:ext cx="9144000" cy="1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out of curiosity,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find more tools starting from this URL?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642375" y="3847901"/>
            <a:ext cx="77724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http://godoc.org/golang.org/x/tools/cmd/godoc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4778600"/>
            <a:ext cx="91440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https://gobyexample.com/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988" y="0"/>
            <a:ext cx="3110023" cy="5143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96" y="60800"/>
            <a:ext cx="3937606" cy="51434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5" name="Google Shape;48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106" y="60800"/>
            <a:ext cx="3549390" cy="514350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p77"/>
          <p:cNvSpPr/>
          <p:nvPr/>
        </p:nvSpPr>
        <p:spPr>
          <a:xfrm>
            <a:off x="828500" y="60800"/>
            <a:ext cx="1439100" cy="22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7"/>
          <p:cNvSpPr/>
          <p:nvPr/>
        </p:nvSpPr>
        <p:spPr>
          <a:xfrm>
            <a:off x="4766100" y="60800"/>
            <a:ext cx="1576500" cy="22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93" name="Google Shape;493;p78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494" name="Google Shape;494;p78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5" name="Google Shape;495;p78"/>
          <p:cNvSpPr/>
          <p:nvPr/>
        </p:nvSpPr>
        <p:spPr>
          <a:xfrm>
            <a:off x="2467500" y="2858475"/>
            <a:ext cx="3605700" cy="21201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8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6440"/>
            <a:ext cx="9143997" cy="427061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9"/>
          <p:cNvSpPr/>
          <p:nvPr/>
        </p:nvSpPr>
        <p:spPr>
          <a:xfrm>
            <a:off x="0" y="436450"/>
            <a:ext cx="2537100" cy="46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08" name="Google Shape;508;p80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multiple names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534"/>
            <a:ext cx="9144001" cy="376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19" name="Google Shape;519;p82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multiple names</a:t>
            </a:r>
            <a:endParaRPr/>
          </a:p>
        </p:txBody>
      </p:sp>
      <p:sp>
        <p:nvSpPr>
          <p:cNvPr id="520" name="Google Shape;520;p82"/>
          <p:cNvSpPr txBox="1"/>
          <p:nvPr/>
        </p:nvSpPr>
        <p:spPr>
          <a:xfrm>
            <a:off x="2189450" y="4109575"/>
            <a:ext cx="6151200" cy="5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are the names: functions or methods?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26" name="Google Shape;526;p83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multiple names</a:t>
            </a:r>
            <a:endParaRPr/>
          </a:p>
        </p:txBody>
      </p:sp>
      <p:sp>
        <p:nvSpPr>
          <p:cNvPr id="527" name="Google Shape;527;p83"/>
          <p:cNvSpPr txBox="1"/>
          <p:nvPr/>
        </p:nvSpPr>
        <p:spPr>
          <a:xfrm>
            <a:off x="2189450" y="4109575"/>
            <a:ext cx="6151200" cy="58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are the names: functions or methods?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28" name="Google Shape;528;p83"/>
          <p:cNvSpPr txBox="1"/>
          <p:nvPr/>
        </p:nvSpPr>
        <p:spPr>
          <a:xfrm rot="-1799811">
            <a:off x="47808" y="873901"/>
            <a:ext cx="3012287" cy="3300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https://gobyexample.com/methods</a:t>
            </a:r>
            <a:r>
              <a:rPr lang="en"/>
              <a:t> </a:t>
            </a:r>
            <a:endParaRPr/>
          </a:p>
        </p:txBody>
      </p:sp>
      <p:sp>
        <p:nvSpPr>
          <p:cNvPr id="529" name="Google Shape;529;p83"/>
          <p:cNvSpPr txBox="1"/>
          <p:nvPr/>
        </p:nvSpPr>
        <p:spPr>
          <a:xfrm rot="-1799840">
            <a:off x="-14616" y="1147910"/>
            <a:ext cx="4121131" cy="377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http://golangtutorials.blogspot.com/2011/06/methods-on-structs.html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530" name="Google Shape;53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3650" y="91701"/>
            <a:ext cx="4658898" cy="168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12">
            <a:off x="542474" y="2160136"/>
            <a:ext cx="4284629" cy="2390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2" name="Google Shape;532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00000">
            <a:off x="4574388" y="2257095"/>
            <a:ext cx="4337427" cy="1269374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38" name="Google Shape;538;p84"/>
          <p:cNvSpPr txBox="1"/>
          <p:nvPr>
            <p:ph idx="1" type="subTitle"/>
          </p:nvPr>
        </p:nvSpPr>
        <p:spPr>
          <a:xfrm>
            <a:off x="0" y="2840050"/>
            <a:ext cx="9144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“</a:t>
            </a:r>
            <a:r>
              <a:rPr b="1" lang="en"/>
              <a:t>go doc package [name ...]</a:t>
            </a:r>
            <a:r>
              <a:rPr lang="en"/>
              <a:t>”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one name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"/>
            <a:ext cx="9143998" cy="272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0040"/>
            <a:ext cx="9144002" cy="186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"/>
            <a:ext cx="9143998" cy="272283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6"/>
          <p:cNvSpPr txBox="1"/>
          <p:nvPr/>
        </p:nvSpPr>
        <p:spPr>
          <a:xfrm>
            <a:off x="2400300" y="2778700"/>
            <a:ext cx="5141100" cy="44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reminder: same as finding it at godoc.org (or golang.org)</a:t>
            </a:r>
            <a:endParaRPr/>
          </a:p>
        </p:txBody>
      </p:sp>
      <p:sp>
        <p:nvSpPr>
          <p:cNvPr id="551" name="Google Shape;551;p86"/>
          <p:cNvSpPr txBox="1"/>
          <p:nvPr/>
        </p:nvSpPr>
        <p:spPr>
          <a:xfrm>
            <a:off x="573425" y="4164825"/>
            <a:ext cx="3249300" cy="40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gives us some code to look at: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750" y="-12"/>
            <a:ext cx="380047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0" y="4726450"/>
            <a:ext cx="91440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https://www.manning.com/books/go-in-action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7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57" name="Google Shape;557;p87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558" name="Google Shape;558;p87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9" name="Google Shape;559;p87"/>
          <p:cNvSpPr/>
          <p:nvPr/>
        </p:nvSpPr>
        <p:spPr>
          <a:xfrm>
            <a:off x="2467500" y="3362400"/>
            <a:ext cx="3918300" cy="16161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7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66" name="Google Shape;566;p88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show you at the terminal an example of the code used for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fmt Println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35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35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84503"/>
            <a:ext cx="9144001" cy="218954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8" name="Google Shape;578;p90"/>
          <p:cNvSpPr txBox="1"/>
          <p:nvPr/>
        </p:nvSpPr>
        <p:spPr>
          <a:xfrm>
            <a:off x="2541300" y="2415350"/>
            <a:ext cx="4061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godoc vs godoc.org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1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584" name="Google Shape;584;p91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585" name="Google Shape;585;p91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6" name="Google Shape;586;p91"/>
          <p:cNvSpPr/>
          <p:nvPr/>
        </p:nvSpPr>
        <p:spPr>
          <a:xfrm>
            <a:off x="2467500" y="3501400"/>
            <a:ext cx="3918300" cy="14772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1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93" name="Google Shape;593;p92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show you at the terminal the package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fmt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325" y="0"/>
            <a:ext cx="5277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93"/>
          <p:cNvSpPr/>
          <p:nvPr/>
        </p:nvSpPr>
        <p:spPr>
          <a:xfrm>
            <a:off x="1933325" y="253200"/>
            <a:ext cx="1460400" cy="3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3"/>
          <p:cNvSpPr txBox="1"/>
          <p:nvPr/>
        </p:nvSpPr>
        <p:spPr>
          <a:xfrm>
            <a:off x="3393725" y="390975"/>
            <a:ext cx="3816900" cy="60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 don’t need to specify method names because names [ name …] are optional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06" name="Google Shape;606;p94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on godoc.org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package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fmt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866" y="0"/>
            <a:ext cx="328959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38" y="0"/>
            <a:ext cx="5277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5"/>
          <p:cNvSpPr/>
          <p:nvPr/>
        </p:nvSpPr>
        <p:spPr>
          <a:xfrm>
            <a:off x="288550" y="244525"/>
            <a:ext cx="1460400" cy="33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95"/>
          <p:cNvSpPr txBox="1"/>
          <p:nvPr>
            <p:ph idx="4294967295" type="subTitle"/>
          </p:nvPr>
        </p:nvSpPr>
        <p:spPr>
          <a:xfrm rot="-2699666">
            <a:off x="3123668" y="2462601"/>
            <a:ext cx="4371617" cy="89816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get the same thing at the </a:t>
            </a:r>
            <a:r>
              <a:rPr b="1" lang="en" sz="1800">
                <a:solidFill>
                  <a:srgbClr val="FF0000"/>
                </a:solidFill>
              </a:rPr>
              <a:t>terminal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as you get at </a:t>
            </a:r>
            <a:r>
              <a:rPr b="1" lang="en" sz="1800">
                <a:solidFill>
                  <a:srgbClr val="FF0000"/>
                </a:solidFill>
              </a:rPr>
              <a:t>godoc.org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615" name="Google Shape;615;p95"/>
          <p:cNvSpPr/>
          <p:nvPr/>
        </p:nvSpPr>
        <p:spPr>
          <a:xfrm>
            <a:off x="5565875" y="0"/>
            <a:ext cx="741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6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621" name="Google Shape;621;p96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622" name="Google Shape;622;p96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23" name="Google Shape;623;p96"/>
          <p:cNvSpPr/>
          <p:nvPr/>
        </p:nvSpPr>
        <p:spPr>
          <a:xfrm>
            <a:off x="2467500" y="3649100"/>
            <a:ext cx="3918300" cy="13296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6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120015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4405000"/>
            <a:ext cx="9144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https://github.com/ArdanStudios/gotraining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30" name="Google Shape;630;p97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/>
              <a:t>then</a:t>
            </a:r>
            <a:r>
              <a:rPr lang="en" sz="2400"/>
              <a:t> lookup fmt package documentation in a browser at localhost:6060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201" y="1847512"/>
            <a:ext cx="5407999" cy="32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00" y="56813"/>
            <a:ext cx="48387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98"/>
          <p:cNvSpPr/>
          <p:nvPr/>
        </p:nvSpPr>
        <p:spPr>
          <a:xfrm>
            <a:off x="4080175" y="2076525"/>
            <a:ext cx="1723800" cy="304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server</a:t>
            </a:r>
            <a:endParaRPr/>
          </a:p>
        </p:txBody>
      </p:sp>
      <p:sp>
        <p:nvSpPr>
          <p:cNvPr id="643" name="Google Shape;643;p9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terminal: </a:t>
            </a:r>
            <a:r>
              <a:rPr b="1" lang="en">
                <a:solidFill>
                  <a:srgbClr val="0000FF"/>
                </a:solidFill>
              </a:rPr>
              <a:t>ctrl + c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0"/>
          <p:cNvSpPr txBox="1"/>
          <p:nvPr>
            <p:ph type="title"/>
          </p:nvPr>
        </p:nvSpPr>
        <p:spPr>
          <a:xfrm>
            <a:off x="457200" y="205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649" name="Google Shape;649;p100"/>
          <p:cNvSpPr txBox="1"/>
          <p:nvPr>
            <p:ph idx="1" type="body"/>
          </p:nvPr>
        </p:nvSpPr>
        <p:spPr>
          <a:xfrm>
            <a:off x="0" y="882225"/>
            <a:ext cx="4935000" cy="42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resources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An Introduction to Programming in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go by example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pluralsight trainings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youtube todd mcleod playlists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Golang.org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A Tour of Go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Golang Newsletter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learning golang from golang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https://golang.org/doc/install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1"/>
              </a:rPr>
              <a:t>https://golang.org/ref/spec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2"/>
              </a:rPr>
              <a:t>https://tour.golang.org/welcome/1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3"/>
              </a:rPr>
              <a:t>https://golang.org/doc/code.html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4"/>
              </a:rPr>
              <a:t>https://golang.org/doc/effective_go.html</a:t>
            </a:r>
            <a:r>
              <a:rPr lang="en" sz="1000"/>
              <a:t> 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5"/>
              </a:rPr>
              <a:t>https://blog.golang.org/</a:t>
            </a:r>
            <a:r>
              <a:rPr lang="en" sz="1000"/>
              <a:t> </a:t>
            </a:r>
            <a:endParaRPr sz="1000"/>
          </a:p>
        </p:txBody>
      </p:sp>
      <p:sp>
        <p:nvSpPr>
          <p:cNvPr id="650" name="Google Shape;650;p100"/>
          <p:cNvSpPr txBox="1"/>
          <p:nvPr>
            <p:ph type="title"/>
          </p:nvPr>
        </p:nvSpPr>
        <p:spPr>
          <a:xfrm>
            <a:off x="413700" y="3868975"/>
            <a:ext cx="20538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Preview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1" name="Google Shape;651;p100"/>
          <p:cNvSpPr/>
          <p:nvPr/>
        </p:nvSpPr>
        <p:spPr>
          <a:xfrm>
            <a:off x="2467500" y="3796800"/>
            <a:ext cx="3918300" cy="1182000"/>
          </a:xfrm>
          <a:prstGeom prst="leftBrace">
            <a:avLst>
              <a:gd fmla="val 8333" name="adj1"/>
              <a:gd fmla="val 72411" name="adj2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0"/>
          <p:cNvSpPr txBox="1"/>
          <p:nvPr>
            <p:ph idx="1" type="body"/>
          </p:nvPr>
        </p:nvSpPr>
        <p:spPr>
          <a:xfrm>
            <a:off x="4934975" y="-78200"/>
            <a:ext cx="4209000" cy="5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getting help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go help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[command]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 help [topic]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go help examples: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env</a:t>
            </a:r>
            <a:endParaRPr sz="1000"/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variadic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...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BNF / EBNF</a:t>
            </a:r>
            <a:endParaRPr sz="1000"/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Backus Naur Form</a:t>
            </a:r>
            <a:endParaRPr b="1" sz="1000">
              <a:solidFill>
                <a:srgbClr val="0000FF"/>
              </a:solidFill>
            </a:endParaRPr>
          </a:p>
          <a:p>
            <a:pPr indent="-292100" lvl="5" marL="27432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Extended Backus Naur Form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packages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build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 help install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documentation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godoc.org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“imported by” example code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/>
              <a:t>golang.org</a:t>
            </a:r>
            <a:endParaRPr sz="1000">
              <a:solidFill>
                <a:schemeClr val="dk2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>
                <a:solidFill>
                  <a:srgbClr val="0000FF"/>
                </a:solidFill>
              </a:rPr>
              <a:t>godoc</a:t>
            </a:r>
            <a:endParaRPr b="1" sz="1000">
              <a:solidFill>
                <a:srgbClr val="00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google: golang godoc</a:t>
            </a:r>
            <a:endParaRPr b="1" sz="1000">
              <a:solidFill>
                <a:srgbClr val="0000FF"/>
              </a:solidFill>
            </a:endParaRPr>
          </a:p>
          <a:p>
            <a:pPr indent="-292100" lvl="4" marL="22860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 u="sng">
                <a:solidFill>
                  <a:schemeClr val="hlink"/>
                </a:solidFill>
                <a:hlinkClick r:id="rId16"/>
              </a:rPr>
              <a:t>golang.org/x/tools/cmd/godoc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-src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-http=:6060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-html fmt Println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Reader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Writer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godoc -q rand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close server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ctrl + c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■"/>
            </a:pPr>
            <a:r>
              <a:rPr b="1" lang="en" sz="1000"/>
              <a:t>http://go-search.org/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58" name="Google Shape;658;p101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print html for the </a:t>
            </a:r>
            <a:r>
              <a:rPr b="1" lang="en" sz="2400">
                <a:solidFill>
                  <a:srgbClr val="0000FF"/>
                </a:solidFill>
              </a:rPr>
              <a:t>fmt package</a:t>
            </a:r>
            <a:r>
              <a:rPr lang="en" sz="2400"/>
              <a:t> in the terminal</a:t>
            </a:r>
            <a:endParaRPr sz="24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86" y="0"/>
            <a:ext cx="73878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69" name="Google Shape;669;p103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print html for the </a:t>
            </a:r>
            <a:r>
              <a:rPr b="1" lang="en" sz="2400">
                <a:solidFill>
                  <a:srgbClr val="0000FF"/>
                </a:solidFill>
              </a:rPr>
              <a:t>fmt Println method</a:t>
            </a:r>
            <a:r>
              <a:rPr lang="en" sz="2400"/>
              <a:t> in the terminal</a:t>
            </a:r>
            <a:endParaRPr sz="24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25" y="0"/>
            <a:ext cx="71315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680" name="Google Shape;680;p105"/>
          <p:cNvSpPr txBox="1"/>
          <p:nvPr>
            <p:ph idx="1" type="subTitle"/>
          </p:nvPr>
        </p:nvSpPr>
        <p:spPr>
          <a:xfrm>
            <a:off x="0" y="2840050"/>
            <a:ext cx="9144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“</a:t>
            </a:r>
            <a:r>
              <a:rPr b="1" lang="en" sz="2400"/>
              <a:t>godoc [flag] package [name ...]</a:t>
            </a:r>
            <a:r>
              <a:rPr lang="en" sz="2400"/>
              <a:t>” with a flag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 find every “</a:t>
            </a:r>
            <a:r>
              <a:rPr b="1" lang="en" sz="2400">
                <a:solidFill>
                  <a:srgbClr val="0000FF"/>
                </a:solidFill>
              </a:rPr>
              <a:t>Reader</a:t>
            </a:r>
            <a:r>
              <a:rPr lang="en" sz="2400"/>
              <a:t>” in the documentation</a:t>
            </a:r>
            <a:endParaRPr sz="24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994" y="0"/>
            <a:ext cx="282001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